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62" r:id="rId3"/>
    <p:sldId id="270" r:id="rId4"/>
    <p:sldId id="260" r:id="rId5"/>
    <p:sldId id="26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1" d="100"/>
          <a:sy n="71" d="100"/>
        </p:scale>
        <p:origin x="-1356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CC913F3-09C3-4D17-8920-D017324F6C63}" type="datetimeFigureOut">
              <a:rPr lang="ar-IQ" smtClean="0"/>
              <a:t>22/05/1442</a:t>
            </a:fld>
            <a:endParaRPr lang="ar-IQ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IQ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9CA94E5-1B2D-45E8-8675-5FA83C248CCB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0"/>
            <a:ext cx="932452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792" y="-171400"/>
            <a:ext cx="6264696" cy="2475706"/>
          </a:xfrm>
        </p:spPr>
        <p:txBody>
          <a:bodyPr>
            <a:noAutofit/>
          </a:bodyPr>
          <a:lstStyle/>
          <a:p>
            <a:pPr algn="ctr"/>
            <a:r>
              <a:rPr lang="ar-IQ" sz="3600" dirty="0" smtClean="0">
                <a:solidFill>
                  <a:srgbClr val="C00000"/>
                </a:solidFill>
              </a:rPr>
              <a:t>جامعة بنها- كلية الآداب </a:t>
            </a:r>
            <a:br>
              <a:rPr lang="ar-IQ" sz="3600" dirty="0" smtClean="0">
                <a:solidFill>
                  <a:srgbClr val="C00000"/>
                </a:solidFill>
              </a:rPr>
            </a:br>
            <a:r>
              <a:rPr lang="ar-IQ" sz="3600" dirty="0" smtClean="0">
                <a:solidFill>
                  <a:srgbClr val="C00000"/>
                </a:solidFill>
              </a:rPr>
              <a:t>قسم الإعلام-الفرقة الثالثة – شعبة الصحافة - مادة الصحافة المتخصصة </a:t>
            </a:r>
            <a:r>
              <a:rPr lang="ar-IQ" sz="3600" dirty="0" smtClean="0">
                <a:solidFill>
                  <a:srgbClr val="C00000"/>
                </a:solidFill>
              </a:rPr>
              <a:t>المحاضرة الثالثة</a:t>
            </a:r>
            <a:endParaRPr lang="ar-IQ" sz="36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ar-IQ" sz="3600" dirty="0" smtClean="0">
                <a:solidFill>
                  <a:srgbClr val="FFFF00"/>
                </a:solidFill>
              </a:rPr>
              <a:t>إعداد:</a:t>
            </a:r>
          </a:p>
          <a:p>
            <a:r>
              <a:rPr lang="ar-IQ" sz="3600" dirty="0" smtClean="0">
                <a:solidFill>
                  <a:srgbClr val="FFFF00"/>
                </a:solidFill>
              </a:rPr>
              <a:t>الدكتور: فتحى ابراهيم</a:t>
            </a:r>
            <a:endParaRPr lang="ar-IQ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49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526"/>
    </mc:Choice>
    <mc:Fallback xmlns="">
      <p:transition spd="slow" advTm="7526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r>
              <a:rPr lang="ar-IQ" sz="4000" b="1" dirty="0" smtClean="0">
                <a:solidFill>
                  <a:srgbClr val="FF0000"/>
                </a:solidFill>
              </a:rPr>
              <a:t>أولا:صحافة </a:t>
            </a:r>
            <a:r>
              <a:rPr lang="ar-EG" sz="4000" b="1" dirty="0" smtClean="0">
                <a:solidFill>
                  <a:srgbClr val="FF0000"/>
                </a:solidFill>
              </a:rPr>
              <a:t>الشؤون الخارجية</a:t>
            </a:r>
            <a:endParaRPr lang="en-US" sz="4000" dirty="0">
              <a:solidFill>
                <a:srgbClr val="FF0000"/>
              </a:solidFill>
            </a:endParaRPr>
          </a:p>
          <a:p>
            <a:r>
              <a:rPr lang="ar-SA" sz="4000" dirty="0"/>
              <a:t>يقصد بالشؤون الخارجية في الصحف الإشارة إلى نوعين من العمل الصحفي، الأول يتعلق بالأقسام الخارجية في الجرائد والمجلات، والثاني يتعلق بالجرائد والمجلات المتخصصة في الشؤون الخارجية.</a:t>
            </a:r>
            <a:endParaRPr lang="en-US" sz="4000" dirty="0"/>
          </a:p>
          <a:p>
            <a:r>
              <a:rPr lang="ar-SA" sz="4000" dirty="0"/>
              <a:t>	وهذه الصحف تنطلق من فرضية ترى أن هناك عاملان رئيسيان </a:t>
            </a:r>
            <a:r>
              <a:rPr lang="ar-SA" sz="4000" dirty="0" smtClean="0"/>
              <a:t>يف</a:t>
            </a:r>
            <a:r>
              <a:rPr lang="ar-IQ" sz="4000" dirty="0" smtClean="0"/>
              <a:t>ر</a:t>
            </a:r>
            <a:r>
              <a:rPr lang="ar-SA" sz="4000" dirty="0" smtClean="0"/>
              <a:t>قان </a:t>
            </a:r>
            <a:r>
              <a:rPr lang="ar-SA" sz="4000" dirty="0"/>
              <a:t>بين عمل المحرر الخارجي والمحرر </a:t>
            </a:r>
            <a:r>
              <a:rPr lang="ar-SA" sz="4000" dirty="0" smtClean="0"/>
              <a:t>الدب</a:t>
            </a:r>
            <a:r>
              <a:rPr lang="ar-IQ" sz="4000" dirty="0" smtClean="0"/>
              <a:t>ل</a:t>
            </a:r>
            <a:r>
              <a:rPr lang="ar-SA" sz="4000" dirty="0" smtClean="0"/>
              <a:t>وماسي </a:t>
            </a:r>
            <a:r>
              <a:rPr lang="ar-SA" sz="4000" dirty="0"/>
              <a:t>وهما: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216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571"/>
    </mc:Choice>
    <mc:Fallback xmlns="">
      <p:transition spd="slow" advTm="94571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>
            <a:noAutofit/>
          </a:bodyPr>
          <a:lstStyle/>
          <a:p>
            <a:r>
              <a:rPr lang="ar-SA" sz="4000" b="1" dirty="0"/>
              <a:t>الأول</a:t>
            </a:r>
            <a:r>
              <a:rPr lang="ar-SA" sz="4000" dirty="0"/>
              <a:t>:  أن المحرر الخارجي يهتم أساسا بالسياسة الدولية، في حين أن المحرر الدبلوماسي يهتم أساسا بالسياسة الخارجية لبلده.</a:t>
            </a:r>
            <a:endParaRPr lang="en-US" sz="4000" dirty="0"/>
          </a:p>
          <a:p>
            <a:r>
              <a:rPr lang="ar-SA" sz="4000" b="1" dirty="0"/>
              <a:t>والثاني</a:t>
            </a:r>
            <a:r>
              <a:rPr lang="ar-SA" sz="4000" dirty="0"/>
              <a:t>: أن المحرر الخارجي يهتم بنشاطات الدول في المجال الدولي، بينما المحرر الدبلوماسي يهتم بنشاطات هذه الدول داخل بلده فقط.</a:t>
            </a:r>
            <a:endParaRPr lang="en-US" sz="4000" dirty="0"/>
          </a:p>
          <a:p>
            <a:r>
              <a:rPr lang="ar-SA" sz="4000" dirty="0"/>
              <a:t>	ويلاحظ أن الصحف الكبرى تميل إلى التفرقة بين القسمين، في حين أن الصحف الصغرى تفضل المزج بينهما.</a:t>
            </a:r>
            <a:endParaRPr lang="en-US" sz="4000" dirty="0"/>
          </a:p>
          <a:p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895362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r>
              <a:rPr lang="ar-SA" sz="4000" b="1" dirty="0"/>
              <a:t>المصادر الصحفية للشؤون </a:t>
            </a:r>
            <a:r>
              <a:rPr lang="ar-SA" sz="4000" b="1" dirty="0" smtClean="0"/>
              <a:t>الخارجية</a:t>
            </a:r>
            <a:endParaRPr lang="en-US" sz="4000" dirty="0"/>
          </a:p>
          <a:p>
            <a:r>
              <a:rPr lang="ar-SA" sz="4000" b="1" dirty="0"/>
              <a:t>أولا المحرر </a:t>
            </a:r>
            <a:r>
              <a:rPr lang="ar-SA" sz="4000" b="1" dirty="0" smtClean="0"/>
              <a:t>الخارجي</a:t>
            </a:r>
            <a:r>
              <a:rPr lang="ar-IQ" sz="4000" b="1" dirty="0" smtClean="0"/>
              <a:t> ويشمل</a:t>
            </a:r>
            <a:endParaRPr lang="en-US" sz="4000" dirty="0"/>
          </a:p>
          <a:p>
            <a:r>
              <a:rPr lang="ar-IQ" sz="4000" b="1" dirty="0" smtClean="0"/>
              <a:t>1-</a:t>
            </a:r>
            <a:r>
              <a:rPr lang="ar-SA" sz="4000" b="1" dirty="0" smtClean="0"/>
              <a:t>المراسل </a:t>
            </a:r>
            <a:r>
              <a:rPr lang="ar-SA" sz="4000" b="1" dirty="0"/>
              <a:t>المقيم</a:t>
            </a:r>
            <a:endParaRPr lang="en-US" sz="4000" dirty="0"/>
          </a:p>
          <a:p>
            <a:r>
              <a:rPr lang="ar-IQ" sz="4000" b="1" dirty="0" smtClean="0"/>
              <a:t>2</a:t>
            </a:r>
            <a:r>
              <a:rPr lang="ar-SA" sz="4000" b="1" dirty="0" smtClean="0"/>
              <a:t>– </a:t>
            </a:r>
            <a:r>
              <a:rPr lang="ar-SA" sz="4000" b="1" dirty="0"/>
              <a:t>المراسل المتجول :</a:t>
            </a:r>
            <a:endParaRPr lang="en-US" sz="4000" dirty="0"/>
          </a:p>
          <a:p>
            <a:r>
              <a:rPr lang="ar-SA" sz="4000" b="1" dirty="0"/>
              <a:t>ثانيًا – وكالات الأنباء </a:t>
            </a:r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97941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1031"/>
    </mc:Choice>
    <mc:Fallback xmlns="">
      <p:transition spd="slow" advTm="381031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95536" y="332656"/>
            <a:ext cx="842493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4000" b="1" dirty="0"/>
              <a:t>ثالثا – الخدمات الصحفية الخاصة </a:t>
            </a:r>
            <a:endParaRPr lang="en-US" sz="4000" dirty="0"/>
          </a:p>
          <a:p>
            <a:r>
              <a:rPr lang="ar-SA" sz="4000" b="1" dirty="0"/>
              <a:t>رابعا – الإذاعات الأجنبية </a:t>
            </a:r>
            <a:endParaRPr lang="en-US" sz="4000" dirty="0"/>
          </a:p>
          <a:p>
            <a:r>
              <a:rPr lang="ar-SA" sz="4000" b="1" dirty="0"/>
              <a:t>خامسا – الصحف الأجنبية </a:t>
            </a:r>
            <a:endParaRPr lang="en-US" sz="4000" dirty="0"/>
          </a:p>
          <a:p>
            <a:r>
              <a:rPr lang="ar-SA" sz="4000" b="1" dirty="0"/>
              <a:t>كتابة المواد الخارجية</a:t>
            </a:r>
            <a:endParaRPr lang="en-US" sz="4000" dirty="0"/>
          </a:p>
          <a:p>
            <a:endParaRPr lang="ar-IQ" sz="4000" dirty="0" smtClean="0">
              <a:solidFill>
                <a:srgbClr val="C00000"/>
              </a:solidFill>
            </a:endParaRPr>
          </a:p>
          <a:p>
            <a:r>
              <a:rPr lang="ar-IQ" sz="4000" dirty="0" smtClean="0">
                <a:solidFill>
                  <a:srgbClr val="C00000"/>
                </a:solidFill>
              </a:rPr>
              <a:t>وإلى </a:t>
            </a:r>
            <a:r>
              <a:rPr lang="ar-IQ" sz="4000" dirty="0">
                <a:solidFill>
                  <a:srgbClr val="C00000"/>
                </a:solidFill>
              </a:rPr>
              <a:t>اللقاء فى محاضرة أخرى </a:t>
            </a:r>
            <a:endParaRPr lang="ar-IQ" sz="4000" dirty="0" smtClean="0">
              <a:solidFill>
                <a:srgbClr val="C00000"/>
              </a:solidFill>
            </a:endParaRPr>
          </a:p>
          <a:p>
            <a:r>
              <a:rPr lang="ar-IQ" sz="4000" dirty="0">
                <a:solidFill>
                  <a:srgbClr val="C00000"/>
                </a:solidFill>
              </a:rPr>
              <a:t> </a:t>
            </a:r>
            <a:r>
              <a:rPr lang="ar-IQ" sz="4000" dirty="0" smtClean="0">
                <a:solidFill>
                  <a:srgbClr val="C00000"/>
                </a:solidFill>
              </a:rPr>
              <a:t>                                       خالص </a:t>
            </a:r>
            <a:r>
              <a:rPr lang="ar-IQ" sz="4000" dirty="0">
                <a:solidFill>
                  <a:srgbClr val="C00000"/>
                </a:solidFill>
              </a:rPr>
              <a:t>تحياتى</a:t>
            </a:r>
            <a:endParaRPr lang="ar-IQ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3075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3681"/>
    </mc:Choice>
    <mc:Fallback xmlns="">
      <p:transition spd="slow" advTm="113681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599</TotalTime>
  <Words>130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جامعة بنها- كلية الآداب  قسم الإعلام-الفرقة الثالثة – شعبة الصحافة - مادة الصحافة المتخصصة المحاضرة الثالثة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كلية الآداب - قسم الإعلام- شعبة الصحافة الفرقة الثالثة  مادة التدريبات الصحفية</dc:title>
  <dc:creator>hi</dc:creator>
  <cp:lastModifiedBy>hi</cp:lastModifiedBy>
  <cp:revision>108</cp:revision>
  <dcterms:created xsi:type="dcterms:W3CDTF">2020-03-17T06:10:57Z</dcterms:created>
  <dcterms:modified xsi:type="dcterms:W3CDTF">2021-01-05T01:37:17Z</dcterms:modified>
</cp:coreProperties>
</file>